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5" r:id="rId2"/>
    <p:sldId id="395" r:id="rId3"/>
    <p:sldId id="405" r:id="rId4"/>
    <p:sldId id="397" r:id="rId5"/>
    <p:sldId id="398" r:id="rId6"/>
    <p:sldId id="399" r:id="rId7"/>
    <p:sldId id="400" r:id="rId8"/>
    <p:sldId id="404" r:id="rId9"/>
    <p:sldId id="411" r:id="rId10"/>
    <p:sldId id="413" r:id="rId11"/>
    <p:sldId id="406" r:id="rId12"/>
    <p:sldId id="422" r:id="rId13"/>
    <p:sldId id="423" r:id="rId14"/>
    <p:sldId id="424" r:id="rId15"/>
    <p:sldId id="421" r:id="rId16"/>
    <p:sldId id="393" r:id="rId17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02/18/2021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3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Regression 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February 18,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regression,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Expressing formula as a generalized linear model (GLM)</a:t>
                </a:r>
              </a:p>
              <a:p>
                <a:pPr lvl="1"/>
                <a:r>
                  <a:rPr lang="en-US" dirty="0" smtClean="0"/>
                  <a:t>GLM: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Link function (log link):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func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𝐼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Giving an alternative formulation of the GLM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 smtClean="0"/>
                  <a:t>: offset</a:t>
                </a:r>
              </a:p>
              <a:p>
                <a:r>
                  <a:rPr lang="en-US" dirty="0" smtClean="0"/>
                  <a:t>Aiming to estimate the regression coefficients</a:t>
                </a:r>
              </a:p>
              <a:p>
                <a:pPr lvl="1"/>
                <a:r>
                  <a:rPr lang="en-US" dirty="0" smtClean="0"/>
                  <a:t>Interpretation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𝑗</m:t>
                    </m:r>
                    <m:r>
                      <a:rPr lang="nb-NO" b="0" i="1" smtClean="0">
                        <a:latin typeface="Cambria Math"/>
                      </a:rPr>
                      <m:t>=1, 2,…,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304000" y="2268000"/>
            <a:ext cx="2304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914000" y="2268000"/>
            <a:ext cx="3924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708000" y="4968000"/>
            <a:ext cx="324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112000" y="4968000"/>
            <a:ext cx="468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regression,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08" y="1800000"/>
            <a:ext cx="5815384" cy="36000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5027470" y="5400000"/>
            <a:ext cx="213706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Table 10.1 in Aalen et al. (2006)</a:t>
            </a:r>
          </a:p>
        </p:txBody>
      </p:sp>
      <p:sp>
        <p:nvSpPr>
          <p:cNvPr id="9" name="Rektangel 8"/>
          <p:cNvSpPr/>
          <p:nvPr/>
        </p:nvSpPr>
        <p:spPr>
          <a:xfrm>
            <a:off x="3186000" y="4356000"/>
            <a:ext cx="5814000" cy="68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 ratio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Ratio between two incidence rates</a:t>
                </a:r>
              </a:p>
              <a:p>
                <a:pPr lvl="1"/>
                <a:r>
                  <a:rPr lang="en-US" dirty="0" smtClean="0"/>
                  <a:t>Interpreted as a relative risk</a:t>
                </a:r>
              </a:p>
              <a:p>
                <a:r>
                  <a:rPr lang="en-US" dirty="0" smtClean="0"/>
                  <a:t>Poisson regression giving estimated incidence rate ratio</a:t>
                </a:r>
              </a:p>
              <a:p>
                <a:pPr lvl="1"/>
                <a:r>
                  <a:rPr lang="en-US" dirty="0" smtClean="0"/>
                  <a:t>Interpretation of results depending on the nature of exposure variables</a:t>
                </a:r>
              </a:p>
              <a:p>
                <a:r>
                  <a:rPr lang="en-US" dirty="0" smtClean="0"/>
                  <a:t>Assuming a multiple Poisson regression model</a:t>
                </a:r>
              </a:p>
              <a:p>
                <a:pPr lvl="1"/>
                <a:r>
                  <a:rPr lang="en-US" dirty="0" smtClean="0"/>
                  <a:t>Dichotomous exposure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(1 – exposed, 0 – unexposed)</a:t>
                </a:r>
              </a:p>
              <a:p>
                <a:pPr lvl="1"/>
                <a:r>
                  <a:rPr lang="en-US" dirty="0" smtClean="0"/>
                  <a:t>Continuous exposure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Incidence </a:t>
                </a:r>
                <a:r>
                  <a:rPr lang="en-US" dirty="0" smtClean="0"/>
                  <a:t>rate: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492000" y="4860000"/>
            <a:ext cx="2358000" cy="37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 ratio,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Comparing incidence rates for two groups differing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constant</a:t>
                </a:r>
              </a:p>
              <a:p>
                <a:r>
                  <a:rPr lang="en-US" dirty="0" smtClean="0"/>
                  <a:t>Defining the incidence rates</a:t>
                </a:r>
              </a:p>
              <a:p>
                <a:pPr lvl="1"/>
                <a:r>
                  <a:rPr lang="en-US" dirty="0" smtClean="0"/>
                  <a:t>Reference group: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×0+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Exposure group: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the incidence rate ratio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=1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=0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490000" y="4698000"/>
            <a:ext cx="28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7002000" y="4698000"/>
            <a:ext cx="28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336000" y="4698000"/>
            <a:ext cx="52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7434000" y="4698000"/>
            <a:ext cx="52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8316000" y="4698000"/>
            <a:ext cx="50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888000" y="3384000"/>
            <a:ext cx="576000" cy="27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7020000" y="3168000"/>
            <a:ext cx="1188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3762000" y="3834000"/>
            <a:ext cx="576000" cy="27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912000" y="3600000"/>
            <a:ext cx="1620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2466000" y="4572000"/>
            <a:ext cx="720000" cy="75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 ratio,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Comparing incidence rates for two groups differing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by one unit</a:t>
                </a:r>
              </a:p>
              <a:p>
                <a:pPr lvl="1"/>
                <a:r>
                  <a:rPr lang="en-US" dirty="0" smtClean="0"/>
                  <a:t>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constant</a:t>
                </a:r>
              </a:p>
              <a:p>
                <a:r>
                  <a:rPr lang="en-US" dirty="0" smtClean="0"/>
                  <a:t>Defining the incidence rates</a:t>
                </a:r>
              </a:p>
              <a:p>
                <a:pPr lvl="1"/>
                <a:r>
                  <a:rPr lang="en-US" dirty="0" smtClean="0"/>
                  <a:t>Reference group: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Exposure group: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the incidence rate ratio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b-NO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480000" y="4698000"/>
            <a:ext cx="28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8730000" y="4698000"/>
            <a:ext cx="28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912000" y="4698000"/>
            <a:ext cx="52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9144000" y="4698000"/>
            <a:ext cx="52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0728000" y="4698000"/>
            <a:ext cx="50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888000" y="3384000"/>
            <a:ext cx="684000" cy="27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4932000" y="3168000"/>
            <a:ext cx="1836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3762000" y="3834000"/>
            <a:ext cx="990000" cy="27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5112000" y="3600000"/>
            <a:ext cx="2340000" cy="41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7578000" y="4698000"/>
            <a:ext cx="100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9828000" y="4698000"/>
            <a:ext cx="52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2466000" y="4572000"/>
            <a:ext cx="1080000" cy="75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 ratio,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Value </a:t>
                </a:r>
                <a:r>
                  <a:rPr lang="en-US" smtClean="0"/>
                  <a:t>of the </a:t>
                </a:r>
                <a:r>
                  <a:rPr lang="en-US" dirty="0" smtClean="0"/>
                  <a:t>incidence rate ratio indicating reduced or increased risk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: reduced risk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: no difference in risk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𝐼𝑅𝑅</m:t>
                    </m:r>
                    <m:r>
                      <a:rPr lang="nb-NO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: increased risk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6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smtClean="0"/>
              <a:t>Laake 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Discrete data</a:t>
                </a:r>
              </a:p>
              <a:p>
                <a:r>
                  <a:rPr lang="en-US" dirty="0" smtClean="0"/>
                  <a:t>Observations taking non-negative integer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0, 1, 2,…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Integers arising from counting number of events</a:t>
                </a:r>
              </a:p>
              <a:p>
                <a:pPr lvl="1"/>
                <a:r>
                  <a:rPr lang="en-US" dirty="0" smtClean="0"/>
                  <a:t>Number of cases of malignant melanoma during follow-up</a:t>
                </a:r>
              </a:p>
              <a:p>
                <a:pPr lvl="1"/>
                <a:r>
                  <a:rPr lang="en-US" dirty="0" smtClean="0"/>
                  <a:t>Number of deaths due to a stroke during follow-up</a:t>
                </a:r>
              </a:p>
              <a:p>
                <a:r>
                  <a:rPr lang="en-US" dirty="0" smtClean="0"/>
                  <a:t>Often involving the binominal distribution or Poisson distribution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mportant analysis in medical applications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9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data,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11" y="1800000"/>
            <a:ext cx="5358778" cy="36000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5059594" y="5400000"/>
            <a:ext cx="2072812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Table 3.1 in Laake et al. (2007)</a:t>
            </a:r>
          </a:p>
        </p:txBody>
      </p:sp>
      <p:sp>
        <p:nvSpPr>
          <p:cNvPr id="3" name="Rektangel 2"/>
          <p:cNvSpPr/>
          <p:nvPr/>
        </p:nvSpPr>
        <p:spPr>
          <a:xfrm>
            <a:off x="3420000" y="4428000"/>
            <a:ext cx="534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Named after the French mathematician S. D. Poisson (1781–1840)</a:t>
                </a:r>
              </a:p>
              <a:p>
                <a:r>
                  <a:rPr lang="en-US" dirty="0" smtClean="0"/>
                  <a:t>Commonly used to describe rare events in a large population</a:t>
                </a:r>
              </a:p>
              <a:p>
                <a:r>
                  <a:rPr lang="en-US" dirty="0" smtClean="0"/>
                  <a:t>Probability distribution: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  <m:r>
                          <a:rPr lang="nb-NO" b="0" i="1" smtClean="0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𝑥</m:t>
                    </m:r>
                    <m:r>
                      <a:rPr lang="nb-NO" b="0" i="1" smtClean="0">
                        <a:latin typeface="Cambria Math"/>
                      </a:rPr>
                      <m:t>=0, 1, 2,…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number of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: expected number of cases</a:t>
                </a:r>
              </a:p>
              <a:p>
                <a:r>
                  <a:rPr lang="en-US" dirty="0" smtClean="0"/>
                  <a:t>Expected value equal to the variance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Var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592000" y="4806000"/>
            <a:ext cx="252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6516000" y="3240000"/>
            <a:ext cx="342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approximation to the binomial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Binomial distribution approximated by the Poisson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𝑋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Bin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nb-NO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Poi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Expected number of events: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𝑛𝑝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: Number of trials (subjects)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: probability of event</a:t>
                </a:r>
              </a:p>
              <a:p>
                <a:r>
                  <a:rPr lang="en-US" dirty="0" smtClean="0"/>
                  <a:t>Two key assumptions for the approximation to be valid</a:t>
                </a:r>
              </a:p>
              <a:p>
                <a:pPr lvl="1"/>
                <a:r>
                  <a:rPr lang="en-US" dirty="0" smtClean="0"/>
                  <a:t>Large number of trials (subjects):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≥50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Low probability of event:</a:t>
                </a:r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≤0.05</m:t>
                    </m:r>
                  </m:oMath>
                </a14:m>
                <a:endParaRPr lang="nb-NO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0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Poisson distribution relevant for rare events</a:t>
                </a:r>
              </a:p>
              <a:p>
                <a:pPr lvl="1"/>
                <a:r>
                  <a:rPr lang="en-US" dirty="0" smtClean="0"/>
                  <a:t>Number of events small compared to total number of subjects</a:t>
                </a:r>
              </a:p>
              <a:p>
                <a:pPr lvl="1"/>
                <a:r>
                  <a:rPr lang="en-US" dirty="0" smtClean="0"/>
                  <a:t>E.g., number </a:t>
                </a:r>
                <a:r>
                  <a:rPr lang="en-US" dirty="0"/>
                  <a:t>of deaths due to </a:t>
                </a:r>
                <a:r>
                  <a:rPr lang="en-US" dirty="0" smtClean="0"/>
                  <a:t>a heart </a:t>
                </a:r>
                <a:r>
                  <a:rPr lang="en-US" dirty="0"/>
                  <a:t>attack during 10 years in a cohort study</a:t>
                </a:r>
                <a:endParaRPr lang="en-US" dirty="0" smtClean="0"/>
              </a:p>
              <a:p>
                <a:r>
                  <a:rPr lang="en-US" dirty="0" smtClean="0"/>
                  <a:t>Defining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number of events</a:t>
                </a:r>
                <a:r>
                  <a:rPr lang="en-US" dirty="0" smtClean="0"/>
                  <a:t> during a period of time: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</a:t>
                </a:r>
                <a:r>
                  <a:rPr lang="en-US" dirty="0">
                    <a:solidFill>
                      <a:srgbClr val="FF0000"/>
                    </a:solidFill>
                  </a:rPr>
                  <a:t>person-time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at </a:t>
                </a:r>
                <a:r>
                  <a:rPr lang="en-US" dirty="0">
                    <a:solidFill>
                      <a:srgbClr val="FF0000"/>
                    </a:solidFill>
                  </a:rPr>
                  <a:t>risk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all individual times from inclusion to either </a:t>
                </a:r>
                <a:r>
                  <a:rPr lang="en-US" dirty="0" smtClean="0"/>
                  <a:t>event </a:t>
                </a:r>
                <a:r>
                  <a:rPr lang="en-US" dirty="0"/>
                  <a:t>or </a:t>
                </a:r>
                <a:r>
                  <a:rPr lang="en-US" dirty="0" smtClean="0"/>
                  <a:t>censoring</a:t>
                </a:r>
              </a:p>
              <a:p>
                <a:r>
                  <a:rPr lang="en-US" dirty="0" smtClean="0"/>
                  <a:t>Censoring resulting in event not observed during follow-up</a:t>
                </a:r>
              </a:p>
              <a:p>
                <a:pPr lvl="1"/>
                <a:r>
                  <a:rPr lang="en-US" dirty="0" smtClean="0"/>
                  <a:t>Due to withdrawal, emigration, death, end of study, etc.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2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incidence rate</a:t>
                </a:r>
                <a:r>
                  <a:rPr lang="en-US" dirty="0" smtClean="0"/>
                  <a:t> (measure of disease occurrence):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b-NO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follows a Poisson distribution with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𝐼𝑡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value: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𝐼𝑡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Variance: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𝐼𝑡</m:t>
                    </m:r>
                  </m:oMath>
                </a14:m>
                <a:endParaRPr lang="en-US" dirty="0" smtClean="0"/>
              </a:p>
              <a:p>
                <a:r>
                  <a:rPr lang="en-US" smtClean="0"/>
                  <a:t>Comparing </a:t>
                </a:r>
                <a:r>
                  <a:rPr lang="en-US" dirty="0"/>
                  <a:t>incidence rates </a:t>
                </a:r>
                <a:r>
                  <a:rPr lang="en-US" dirty="0" smtClean="0"/>
                  <a:t>of disease between </a:t>
                </a:r>
                <a:r>
                  <a:rPr lang="en-US" dirty="0"/>
                  <a:t>exposure </a:t>
                </a:r>
                <a:r>
                  <a:rPr lang="en-US" dirty="0" smtClean="0"/>
                  <a:t>groups</a:t>
                </a:r>
              </a:p>
              <a:p>
                <a:pPr lvl="1"/>
                <a:r>
                  <a:rPr lang="en-US" dirty="0"/>
                  <a:t>Outcome variable: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𝑌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Expected value of outcome </a:t>
                </a:r>
                <a:r>
                  <a:rPr lang="en-US" dirty="0" smtClean="0"/>
                  <a:t>variable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nb-NO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nb-NO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𝐼𝑡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i="1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4326" b="-18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7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7" name="Likebent trekant 6"/>
          <p:cNvSpPr>
            <a:spLocks noChangeAspect="1"/>
          </p:cNvSpPr>
          <p:nvPr/>
        </p:nvSpPr>
        <p:spPr>
          <a:xfrm>
            <a:off x="3996000" y="1836000"/>
            <a:ext cx="4176000" cy="3600000"/>
          </a:xfrm>
          <a:prstGeom prst="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Rett linje 8"/>
          <p:cNvCxnSpPr/>
          <p:nvPr/>
        </p:nvCxnSpPr>
        <p:spPr>
          <a:xfrm>
            <a:off x="5040000" y="3636000"/>
            <a:ext cx="20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6084000" y="3636000"/>
            <a:ext cx="0" cy="180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/>
              <p:cNvSpPr txBox="1"/>
              <p:nvPr/>
            </p:nvSpPr>
            <p:spPr>
              <a:xfrm>
                <a:off x="4680000" y="2016000"/>
                <a:ext cx="2808000" cy="162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40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2" name="TekstSylinde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016000"/>
                <a:ext cx="2808000" cy="162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/>
              <p:cNvSpPr txBox="1"/>
              <p:nvPr/>
            </p:nvSpPr>
            <p:spPr>
              <a:xfrm>
                <a:off x="4680000" y="3636000"/>
                <a:ext cx="1404000" cy="162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4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3" name="TekstSylin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3636000"/>
                <a:ext cx="1404000" cy="162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/>
              <p:cNvSpPr txBox="1"/>
              <p:nvPr/>
            </p:nvSpPr>
            <p:spPr>
              <a:xfrm>
                <a:off x="6084000" y="3636000"/>
                <a:ext cx="1404000" cy="162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4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4" name="TekstSylin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00" y="3636000"/>
                <a:ext cx="1404000" cy="162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8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Disease occurrence dependent on exposure variables</a:t>
                </a:r>
              </a:p>
              <a:p>
                <a:pPr lvl="1"/>
                <a:r>
                  <a:rPr lang="en-US" dirty="0" smtClean="0"/>
                  <a:t>Incidence rate given the exposure variables: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Modeling relation between incidence rate and exposure variables</a:t>
                </a:r>
              </a:p>
              <a:p>
                <a:pPr lvl="1"/>
                <a:r>
                  <a:rPr lang="en-US" dirty="0" smtClean="0"/>
                  <a:t>Outcome variable: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value of outcome variable: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 formula: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number of exposure </a:t>
                </a:r>
                <a:r>
                  <a:rPr lang="en-US" dirty="0" smtClean="0"/>
                  <a:t>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’s: </a:t>
                </a:r>
                <a:r>
                  <a:rPr lang="en-US" dirty="0"/>
                  <a:t>regression </a:t>
                </a:r>
                <a:r>
                  <a:rPr lang="en-US" dirty="0" smtClean="0"/>
                  <a:t>coefficients (effects of exposure variables on incidence rate)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7056000" y="2250000"/>
            <a:ext cx="2016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906000" y="3204000"/>
            <a:ext cx="1152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138000" y="3600000"/>
            <a:ext cx="4644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636000" y="4104000"/>
            <a:ext cx="6084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636000" y="4104000"/>
            <a:ext cx="4050000" cy="57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23165</TotalTime>
  <Words>1546</Words>
  <Application>Microsoft Office PowerPoint</Application>
  <PresentationFormat>Egendefinert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OUS - Overordnet – ENG</vt:lpstr>
      <vt:lpstr>Poisson Regression – Part 1</vt:lpstr>
      <vt:lpstr>Count data</vt:lpstr>
      <vt:lpstr>Count data, cont.</vt:lpstr>
      <vt:lpstr>Poisson distribution</vt:lpstr>
      <vt:lpstr>Poisson approximation to the binomial</vt:lpstr>
      <vt:lpstr>Incidence rate</vt:lpstr>
      <vt:lpstr>Incidence rate, cont.</vt:lpstr>
      <vt:lpstr>Incidence rate, cont.</vt:lpstr>
      <vt:lpstr>Poisson regression</vt:lpstr>
      <vt:lpstr>Poisson regression, cont.</vt:lpstr>
      <vt:lpstr>Poisson regression, cont.</vt:lpstr>
      <vt:lpstr>Incidence rate ratio</vt:lpstr>
      <vt:lpstr>Incidence rate ratio, cont.</vt:lpstr>
      <vt:lpstr>Incidence rate ratio, cont.</vt:lpstr>
      <vt:lpstr>Incidence rate ratio,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4565</cp:revision>
  <cp:lastPrinted>2019-09-03T08:42:04Z</cp:lastPrinted>
  <dcterms:created xsi:type="dcterms:W3CDTF">2019-06-26T08:58:56Z</dcterms:created>
  <dcterms:modified xsi:type="dcterms:W3CDTF">2021-03-04T08:20:08Z</dcterms:modified>
</cp:coreProperties>
</file>